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2" r:id="rId5"/>
    <p:sldId id="260" r:id="rId6"/>
    <p:sldId id="259" r:id="rId7"/>
    <p:sldId id="269" r:id="rId8"/>
    <p:sldId id="271" r:id="rId9"/>
    <p:sldId id="268" r:id="rId10"/>
    <p:sldId id="265" r:id="rId11"/>
    <p:sldId id="266" r:id="rId12"/>
    <p:sldId id="267" r:id="rId13"/>
  </p:sldIdLst>
  <p:sldSz cx="6858000" cy="9144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 varScale="1">
        <p:scale>
          <a:sx n="49" d="100"/>
          <a:sy n="49" d="100"/>
        </p:scale>
        <p:origin x="-225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7A07-660E-4757-AD17-2043177A688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0BFBB-EFC3-4D36-9EDF-88D01A023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2CAE-147A-4EBA-B1B4-A8941E1CD16F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6703-C133-4EAF-B247-BBF1C0EC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0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7C68F-7F6A-49AE-BA87-A39A28A6618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Такими мы хотим видеть учащихся и выпускников начальной школы. Поэтому основную задачу начальной школы можно сформулировать следующим образом: </a:t>
            </a:r>
            <a:r>
              <a:rPr lang="ru-RU" altLang="ru-RU" sz="1400" b="1"/>
              <a:t>поддерживать и развивать</a:t>
            </a:r>
            <a:r>
              <a:rPr lang="ru-RU" altLang="ru-RU" sz="1400"/>
              <a:t> основные достижения дошкольного периода развития, не прерывая и не подавляя ни одну из линий, </a:t>
            </a:r>
            <a:r>
              <a:rPr lang="ru-RU" altLang="ru-RU" sz="1400" b="1"/>
              <a:t>формировать на этой основе учебную самостоятельность младших школьников</a:t>
            </a:r>
            <a:r>
              <a:rPr lang="ru-RU" altLang="ru-RU" sz="1400"/>
              <a:t>. Достижение этой задачи будет способствовать и успешному учению на следующей ступени. Это возможно, если учебный процесс нацелен на становление </a:t>
            </a:r>
            <a:r>
              <a:rPr lang="ru-RU" altLang="ru-RU" sz="1400" b="1"/>
              <a:t>ученического сообщества</a:t>
            </a:r>
            <a:r>
              <a:rPr lang="ru-RU" altLang="ru-RU" sz="1400"/>
              <a:t> – групп детей, объединяемых и объединяющихся для совместной учебной деятельности.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43D8B0-295D-4B56-9E13-D5D35F52A738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ADA5D-9DCE-422D-A7B5-CAC2AE3626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570" y="5076056"/>
            <a:ext cx="634365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952" y="5940152"/>
            <a:ext cx="6306886" cy="17232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/>
              <a:t>муниципального бюджетного дошкольного образовательного учреждения «Благовещенский  детский сад «Светлячок»</a:t>
            </a:r>
            <a:endParaRPr lang="ru-RU" dirty="0"/>
          </a:p>
          <a:p>
            <a:pPr algn="ctr"/>
            <a:r>
              <a:rPr lang="ru-RU" b="1" dirty="0"/>
              <a:t>Благовещенского района Алтайского </a:t>
            </a:r>
            <a:r>
              <a:rPr lang="ru-RU" b="1" dirty="0" smtClean="0"/>
              <a:t>края</a:t>
            </a:r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Соответствует ФГОС ДО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7" y="1403648"/>
            <a:ext cx="4653136" cy="3489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0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BC2A1"/>
              </a:clrFrom>
              <a:clrTo>
                <a:srgbClr val="BBC2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" y="2339752"/>
            <a:ext cx="6858000" cy="3742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664" y="611560"/>
            <a:ext cx="645333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-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Целевые ориентиры образования </a:t>
            </a:r>
            <a:endParaRPr lang="ru-RU" b="1" i="1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раннем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возрасте: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b="1" dirty="0"/>
              <a:t>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>
                <a:solidFill>
                  <a:srgbClr val="FFFF00"/>
                </a:solidFill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-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- 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- 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</p:spTree>
    <p:extLst>
      <p:ext uri="{BB962C8B-B14F-4D97-AF65-F5344CB8AC3E}">
        <p14:creationId xmlns:p14="http://schemas.microsoft.com/office/powerpoint/2010/main" val="3429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29"/>
            <a:ext cx="6858000" cy="45075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316" y="19455"/>
            <a:ext cx="6741368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Целевые ориентиры на этапе завершения дошкольного образования</a:t>
            </a:r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1600" b="1" dirty="0"/>
          </a:p>
          <a:p>
            <a:pPr algn="just"/>
            <a:r>
              <a:rPr lang="ru-RU" sz="1600" b="1" dirty="0"/>
              <a:t>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04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776"/>
            <a:ext cx="6858000" cy="457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5" y="0"/>
            <a:ext cx="6858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Целевые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Программы выступают основаниями преемственности дошкольного и начального общего образования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требований к условиям реализации Программы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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21" y="7466765"/>
            <a:ext cx="6597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ФЗ «Об образовании в 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»(Статья 12, пункт 1),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способностей, формированию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личности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принятыми в семье и обществе духовно-нравственными и социокультурными ценностями.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13465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8640" y="1259632"/>
            <a:ext cx="3312368" cy="629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примерной общеобразовательной программы дошкольного образования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ОТ РОЖДЕНИЯ ДО ШКОЛЫ»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Вераксы,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Т.С. Комаровой М.А.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Васильевой, </a:t>
            </a:r>
            <a:r>
              <a:rPr lang="en-US" sz="3300" dirty="0" err="1"/>
              <a:t>Москва</a:t>
            </a:r>
            <a:r>
              <a:rPr lang="en-US" sz="3300" dirty="0"/>
              <a:t> </a:t>
            </a:r>
            <a:r>
              <a:rPr lang="ru-RU" sz="3300" dirty="0" smtClean="0"/>
              <a:t>, </a:t>
            </a:r>
            <a:r>
              <a:rPr lang="en-US" sz="3300" dirty="0" smtClean="0"/>
              <a:t>МОЗАИКА-СИНТЕЗ,</a:t>
            </a:r>
            <a:r>
              <a:rPr lang="ru-RU" sz="3300" dirty="0" smtClean="0"/>
              <a:t> </a:t>
            </a:r>
            <a:r>
              <a:rPr lang="en-US" sz="3300" dirty="0" smtClean="0"/>
              <a:t>2014 </a:t>
            </a:r>
            <a:r>
              <a:rPr lang="en-US" sz="3300" dirty="0" err="1"/>
              <a:t>год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соответствии с: </a:t>
            </a:r>
          </a:p>
          <a:p>
            <a:pPr lvl="0" algn="just"/>
            <a:r>
              <a:rPr lang="ru-RU" sz="2900" dirty="0"/>
              <a:t>Законом Российской Федерации от 29.12.2012 № 273 – ФЗ «Об образовании в Российской Федерации»; </a:t>
            </a:r>
          </a:p>
          <a:p>
            <a:pPr lvl="0" algn="just"/>
            <a:r>
              <a:rPr lang="ru-RU" sz="2900" dirty="0"/>
              <a:t>Федеральным государственным образовательным стандартом дошкольного образования (ФГОС ДО) </a:t>
            </a:r>
            <a:r>
              <a:rPr lang="ru-RU" sz="2900" dirty="0" err="1"/>
              <a:t>утв.пр</a:t>
            </a:r>
            <a:r>
              <a:rPr lang="ru-RU" sz="2900" dirty="0"/>
              <a:t>. </a:t>
            </a:r>
            <a:r>
              <a:rPr lang="ru-RU" sz="2900" dirty="0" err="1"/>
              <a:t>МОиН</a:t>
            </a:r>
            <a:r>
              <a:rPr lang="ru-RU" sz="2900" dirty="0"/>
              <a:t> РФ № 1155 от 17.10.2013г.; </a:t>
            </a:r>
          </a:p>
          <a:p>
            <a:pPr lvl="0" algn="just"/>
            <a:r>
              <a:rPr lang="ru-RU" sz="2900" dirty="0"/>
              <a:t>Санитарно-эпидемиологическими правилами и нормативами СанПиН 2.4.1.3049-13 «Санитарно-эпидемиологические требования к устройству, содержанию и организации режима работы дошкольных </a:t>
            </a:r>
            <a:r>
              <a:rPr lang="ru-RU" sz="2900" dirty="0" smtClean="0"/>
              <a:t>образовательных организаций</a:t>
            </a:r>
            <a:r>
              <a:rPr lang="ru-RU" sz="2900" dirty="0"/>
              <a:t>», утверждёнными Постановлением главного государственного врача Российской Федерации от 15 мая 2013г. № 26. </a:t>
            </a:r>
            <a:endParaRPr lang="ru-RU" sz="2900" dirty="0" smtClean="0"/>
          </a:p>
          <a:p>
            <a:pPr lvl="0"/>
            <a:endParaRPr lang="ru-RU" sz="2900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0648" y="179512"/>
            <a:ext cx="6480766" cy="1551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ОБРАЗОВАТЕЛЬНАЯ </a:t>
            </a:r>
            <a:r>
              <a:rPr lang="ru-RU" dirty="0" smtClean="0"/>
              <a:t>ПРОГРАММА</a:t>
            </a:r>
            <a:br>
              <a:rPr lang="ru-RU" dirty="0" smtClean="0"/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«Благовещенский  детский сад «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Светлячок»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Благовещенского  района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4744" y="7740352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Программа МБДОУБ-детского сада «Светлячок» ориентирована на детей  от 2 месяцев  до школы</a:t>
            </a:r>
          </a:p>
          <a:p>
            <a:endParaRPr lang="ru-RU" dirty="0"/>
          </a:p>
        </p:txBody>
      </p:sp>
      <p:pic>
        <p:nvPicPr>
          <p:cNvPr id="1027" name="Picture 3" descr="C:\Users\Сад\Desktop\разработка ОП\фотка ПО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572000"/>
            <a:ext cx="2069260" cy="28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1889329"/>
            <a:ext cx="6598579" cy="498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92696" y="179512"/>
            <a:ext cx="5616624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МБДОУБ-детского сада «Светлячок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комплексный документ,  определяющий содержание  и организацию образовательной деятельности 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воспитанниками.</a:t>
            </a: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Программа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Посещая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учреждение, каждый ребенок получает возможность полноценно жить и развиваться, активно участвуя в специфически детских видах деятельности: игровой,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коммуникативной, продуктивной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двигательной, познавательно-исследовательской.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Являясь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 участником разных видов деятельности, ребенок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осваивает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поведения, культурные нормы и ценности,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использовать,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 эффективно общаться, расти духовно и физически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Взаимодействие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представителей), всех членов семьи воспитанников обеспечивает сотрудничество, взаимопонимание в вопросах организации радостного и интересного дошкольного детства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0928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ФГОС дошкольного образования сотрудничество предполагает более активное участие семьи в процессе взаимодействия. Дошкольное учреждение, по мнению исследователей, способно в полной мере удовлетворить запросы родителей только при условии, что оно является открытой системой. Родителям и близким для ребёнка людям, принимающим участие в его воспитании, предоставляется возможность, наблюдая деятельность педагога и детей, поучаствовать в ней самому, пройти по всем помещениям детского сада, пообщаться с воспитателями, друзьями ребёнка, а самое главное – ознакомиться с жизнью ребёнка в детском саду, увидеть, как ребёнок занимается, отдыхает. Близкие ребёнку люди могут помогать воспитателю в организации каких-либо мероприятий, украшать помещение к празднику, обустраивать групповую комнату.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ад\Pictures\открытые мероприятия\IMG_5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64" y="7016319"/>
            <a:ext cx="3191522" cy="2127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3" y="80297"/>
            <a:ext cx="6148064" cy="271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33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704" y="827584"/>
            <a:ext cx="5544616" cy="8125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Цели и задачи реализации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программы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развивающей образовательной среды, которая представляет собой систему условий социализации и индивидуализации детей,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решение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следующих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2" y="179512"/>
            <a:ext cx="5616624" cy="8956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обеспечения преемственности целей, задач и содержания дошкольного образования и начального общего образования;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д\Desktop\разработка ОП\фотка ПО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323528"/>
            <a:ext cx="1159190" cy="15926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733" y="1940368"/>
            <a:ext cx="6408712" cy="2031325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 дошкольного образования «От рождения до школы» под ред. Н.Е. Вераксы, Т.С. Комаровой , М.А.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МОЗАИКА-СИНТЕЗ,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обязательной части и части, формируемой участниками образовательных отношений.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728" y="3235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содержании программы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0768" y="740039"/>
            <a:ext cx="529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образовательного процесса в детском саду определяется образовательной программой МБДОУБ детский сад «Светлячок», разработанной на основе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81842"/>
              </p:ext>
            </p:extLst>
          </p:nvPr>
        </p:nvGraphicFramePr>
        <p:xfrm>
          <a:off x="181578" y="4322076"/>
          <a:ext cx="6463704" cy="494969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55334"/>
                <a:gridCol w="4008370"/>
              </a:tblGrid>
              <a:tr h="73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программы,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формируемая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участниками образовательных отношений, входящая в 40%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1998">
                <a:tc>
                  <a:txBody>
                    <a:bodyPr/>
                    <a:lstStyle/>
                    <a:p>
                      <a:pPr marL="0" marR="0" indent="18034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8034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</a:t>
                      </a: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программа дошкольного образования «От рождения до школы» Н.Е. Вераксы, Т.С. Комаровой, М.А. 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Васильевой, Москва, 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МОЗАИКА-СИНТЕЗ,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en-US" sz="1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9395" algn="l"/>
                        </a:tabLs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ru-RU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</a:t>
                      </a: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 по музыкальному развитию Е.Н. Арсениной «Музыкальные занятия по программе «От рождения до школы», Волгоград, «Учитель», 2012-2014гг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«Математические ступеньки» Е.В. Колесниковой, Москва, ТЦ СФЕРА,2017 г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Лайзане</a:t>
                      </a: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Я. «Физическая культура для малышей», М, Просвещение, 1978 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1\Downloads\big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00" y="2689939"/>
            <a:ext cx="86233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39486" t="10000" r="29374" b="9714"/>
          <a:stretch>
            <a:fillRect/>
          </a:stretch>
        </p:blipFill>
        <p:spPr bwMode="auto">
          <a:xfrm>
            <a:off x="3530499" y="2666127"/>
            <a:ext cx="984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\Downloads\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2771800"/>
            <a:ext cx="86233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9647" t="10571" r="29534" b="10000"/>
          <a:stretch>
            <a:fillRect/>
          </a:stretch>
        </p:blipFill>
        <p:spPr bwMode="auto">
          <a:xfrm>
            <a:off x="2057400" y="2732888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7769" y="539552"/>
            <a:ext cx="6597352" cy="5355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Часть Программы, формируемая участниками образовательных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отношений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область «Познавательное развитие» начиная со средней группы включена программа Колесниковой Е.В.- «Математические ступеньки».- М.: Сфера, 2012г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«Художественно-эстетическое развитие» используется авторское планирование  по музыкальному развитию Е.Н. Арсениной «Музыкальные занятия по программе «От рождения до школы», Волгоград, «Учитель»,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2012-2014гг:</a:t>
            </a:r>
          </a:p>
        </p:txBody>
      </p:sp>
      <p:pic>
        <p:nvPicPr>
          <p:cNvPr id="8" name="Рисунок 7" descr="C:\Users\Сад\Desktop\Исправленные положения\1 мл Арсенин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" y="6236889"/>
            <a:ext cx="10001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Сад\Desktop\Исправленные положения\Арсенина  2 мл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10" y="6298547"/>
            <a:ext cx="990600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Сад\Desktop\Исправленные положения\ср Арсенина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89" y="6295551"/>
            <a:ext cx="10223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Сад\Desktop\Исправленные положения\стАрсенина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41" y="6279870"/>
            <a:ext cx="96996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Сад\Desktop\Исправленные положения\подг Арсенина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6279870"/>
            <a:ext cx="97155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6116" y="7946852"/>
            <a:ext cx="598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в 1 младшей группе планируются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Лайзане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Я. «Физическая культура для малышей», М, Просвещение, 1978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9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80728" y="3851920"/>
            <a:ext cx="272982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деятельный и активный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294540" y="6240962"/>
            <a:ext cx="15146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креативный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91480" y="4644008"/>
            <a:ext cx="203207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любознательный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80921" y="5588518"/>
            <a:ext cx="180322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инициативный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34124" y="4485321"/>
            <a:ext cx="36968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открытый внешнему миру,</a:t>
            </a:r>
          </a:p>
          <a:p>
            <a:pPr eaLnBrk="0" hangingPunct="0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доброжелательный и отзывчивый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73134" y="8127938"/>
            <a:ext cx="378813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положительное отношение к себе,</a:t>
            </a:r>
          </a:p>
          <a:p>
            <a:pPr eaLnBrk="0" hangingPunct="0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уверенность в своих силах 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827263" y="7078984"/>
            <a:ext cx="244635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чувство собственного</a:t>
            </a:r>
          </a:p>
          <a:p>
            <a:pPr eaLnBrk="0" hangingPunct="0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достоинства и др.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98" y="303504"/>
            <a:ext cx="6093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Планируемые результаты освоения Программы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b="1" dirty="0"/>
          </a:p>
        </p:txBody>
      </p:sp>
      <p:pic>
        <p:nvPicPr>
          <p:cNvPr id="10" name="Picture 6" descr="EA348E4FAB2BF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6" y="5402761"/>
            <a:ext cx="3172944" cy="21112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40" y="7144727"/>
            <a:ext cx="671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3538" y="1735978"/>
            <a:ext cx="6501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ребенка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и  на этапе завершения уровня дошкольного образования.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29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1598</Words>
  <Application>Microsoft Office PowerPoint</Application>
  <PresentationFormat>Экран (4:3)</PresentationFormat>
  <Paragraphs>113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ОБРАЗОВАТЕЛЬНАЯ ПРОГРАММА</vt:lpstr>
      <vt:lpstr>ОБРАЗОВАТЕЛЬНАЯ ПРОГРАММА муниципального бюджетного дошкольного образовательного учреждения  «Благовещенский  детский сад «Светлячок»  Благовещенского  района Алтайского края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план работы</dc:title>
  <dc:creator>Сад</dc:creator>
  <cp:lastModifiedBy>Сад</cp:lastModifiedBy>
  <cp:revision>66</cp:revision>
  <cp:lastPrinted>2017-08-18T06:37:46Z</cp:lastPrinted>
  <dcterms:created xsi:type="dcterms:W3CDTF">2015-07-30T09:29:38Z</dcterms:created>
  <dcterms:modified xsi:type="dcterms:W3CDTF">2017-10-06T04:41:06Z</dcterms:modified>
</cp:coreProperties>
</file>